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339" r:id="rId6"/>
    <p:sldId id="340" r:id="rId7"/>
    <p:sldId id="341" r:id="rId8"/>
    <p:sldId id="262" r:id="rId9"/>
    <p:sldId id="264" r:id="rId10"/>
    <p:sldId id="266" r:id="rId11"/>
    <p:sldId id="342" r:id="rId12"/>
    <p:sldId id="268" r:id="rId13"/>
    <p:sldId id="274" r:id="rId14"/>
    <p:sldId id="343" r:id="rId15"/>
    <p:sldId id="277" r:id="rId16"/>
    <p:sldId id="344" r:id="rId17"/>
    <p:sldId id="345" r:id="rId18"/>
    <p:sldId id="346" r:id="rId19"/>
    <p:sldId id="347" r:id="rId20"/>
    <p:sldId id="280" r:id="rId21"/>
    <p:sldId id="281" r:id="rId22"/>
    <p:sldId id="348" r:id="rId23"/>
    <p:sldId id="282" r:id="rId24"/>
    <p:sldId id="284" r:id="rId25"/>
    <p:sldId id="349" r:id="rId26"/>
    <p:sldId id="350" r:id="rId27"/>
  </p:sldIdLst>
  <p:sldSz cx="9144000" cy="5143500" type="screen16x9"/>
  <p:notesSz cx="6858000" cy="9144000"/>
  <p:embeddedFontLst>
    <p:embeddedFont>
      <p:font typeface="맑은 고딕" panose="020B0503020000020004" pitchFamily="34" charset="-127"/>
      <p:regular r:id="rId29"/>
      <p:bold r:id="rId30"/>
    </p:embeddedFont>
    <p:embeddedFont>
      <p:font typeface="Snap ITC" panose="04040A07060A02020202" pitchFamily="82" charset="0"/>
      <p:regular r:id="rId31"/>
    </p:embeddedFont>
    <p:embeddedFont>
      <p:font typeface="Didact Gothic" panose="020B0604020202020204" charset="0"/>
      <p:regular r:id="rId32"/>
    </p:embeddedFont>
    <p:embeddedFont>
      <p:font typeface="Roboto" panose="020B0604020202020204" charset="0"/>
      <p:regular r:id="rId33"/>
      <p:bold r:id="rId34"/>
      <p:italic r:id="rId35"/>
      <p:boldItalic r:id="rId36"/>
    </p:embeddedFont>
    <p:embeddedFont>
      <p:font typeface="DM Serif Display" panose="020B0604020202020204" charset="0"/>
      <p:regular r:id="rId37"/>
      <p:italic r:id="rId38"/>
    </p:embeddedFont>
    <p:embeddedFont>
      <p:font typeface="Corbel Light" panose="020B0303020204020204" pitchFamily="34" charset="0"/>
      <p:regular r:id="rId39"/>
      <p: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15C9E4-7B33-4A13-A38C-75988D4AE2EC}">
  <a:tblStyle styleId="{8F15C9E4-7B33-4A13-A38C-75988D4AE2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95b86cca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95b86ccad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6ed1d3ee59_0_10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6ed1d3ee59_0_10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6f1bce38b0_0_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6f1bce38b0_0_9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6ed1d3ee59_0_10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6ed1d3ee59_0_10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6ed1d3ee59_0_10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6ed1d3ee59_0_10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62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a7f6452186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a7f6452186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6ed1d3ee59_0_10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6ed1d3ee59_0_10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6ed1d3ee59_0_10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6ed1d3ee59_0_10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7559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6f2a75a6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6f2a75a6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6ed1d3ee59_0_100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6ed1d3ee59_0_100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ed1d3ee59_0_10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ed1d3ee59_0_10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f1ba423c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6f1ba423c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a8ffe7a1c6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a8ffe7a1c6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a8ffe7a1c6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a8ffe7a1c6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3491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ed1d3ee59_0_10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6ed1d3ee59_0_10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f1bce38b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f1bce38b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6f2a75a668_0_30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6f2a75a668_0_30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f1bce38b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f1bce38b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143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622"/>
            <a:ext cx="9144001" cy="51362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13100" y="1415503"/>
            <a:ext cx="5317800" cy="196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692725" y="3293444"/>
            <a:ext cx="5758200" cy="5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 b="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_1_1_1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8"/>
          <p:cNvPicPr preferRelativeResize="0"/>
          <p:nvPr/>
        </p:nvPicPr>
        <p:blipFill rotWithShape="1">
          <a:blip r:embed="rId2">
            <a:alphaModFix/>
          </a:blip>
          <a:srcRect t="59" b="59"/>
          <a:stretch/>
        </p:blipFill>
        <p:spPr>
          <a:xfrm>
            <a:off x="0" y="3622"/>
            <a:ext cx="9144001" cy="513625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700800" y="491825"/>
            <a:ext cx="7742400" cy="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ONE_COLUMN_TEXT_2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 rotWithShape="1">
          <a:blip r:embed="rId2">
            <a:alphaModFix/>
          </a:blip>
          <a:srcRect t="29" b="19"/>
          <a:stretch/>
        </p:blipFill>
        <p:spPr>
          <a:xfrm>
            <a:off x="0" y="3622"/>
            <a:ext cx="9144000" cy="513625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>
            <a:spLocks noGrp="1"/>
          </p:cNvSpPr>
          <p:nvPr>
            <p:ph type="subTitle" idx="1"/>
          </p:nvPr>
        </p:nvSpPr>
        <p:spPr>
          <a:xfrm>
            <a:off x="4009725" y="1500688"/>
            <a:ext cx="4526400" cy="1632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 b="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6539800" y="3092413"/>
            <a:ext cx="19962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2300" b="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2300" b="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2300" b="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2300" b="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2300" b="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2300" b="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2300" b="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2300" b="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2300"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 rotWithShape="1">
          <a:blip r:embed="rId2">
            <a:alphaModFix/>
          </a:blip>
          <a:srcRect t="59" b="59"/>
          <a:stretch/>
        </p:blipFill>
        <p:spPr>
          <a:xfrm>
            <a:off x="0" y="3622"/>
            <a:ext cx="9144001" cy="513625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696325" y="493500"/>
            <a:ext cx="77514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title" idx="2"/>
          </p:nvPr>
        </p:nvSpPr>
        <p:spPr>
          <a:xfrm>
            <a:off x="2108352" y="1605920"/>
            <a:ext cx="20472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300" b="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ubTitle" idx="1"/>
          </p:nvPr>
        </p:nvSpPr>
        <p:spPr>
          <a:xfrm>
            <a:off x="2108325" y="2007259"/>
            <a:ext cx="20472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title" idx="3"/>
          </p:nvPr>
        </p:nvSpPr>
        <p:spPr>
          <a:xfrm>
            <a:off x="4988537" y="1605912"/>
            <a:ext cx="20472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3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subTitle" idx="4"/>
          </p:nvPr>
        </p:nvSpPr>
        <p:spPr>
          <a:xfrm>
            <a:off x="4988537" y="2007259"/>
            <a:ext cx="20472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title" idx="5"/>
          </p:nvPr>
        </p:nvSpPr>
        <p:spPr>
          <a:xfrm>
            <a:off x="2108352" y="3148678"/>
            <a:ext cx="20472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00" b="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ubTitle" idx="6"/>
          </p:nvPr>
        </p:nvSpPr>
        <p:spPr>
          <a:xfrm>
            <a:off x="2108325" y="3559111"/>
            <a:ext cx="20472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title" idx="7"/>
          </p:nvPr>
        </p:nvSpPr>
        <p:spPr>
          <a:xfrm>
            <a:off x="4988537" y="3145934"/>
            <a:ext cx="20472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3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8"/>
          </p:nvPr>
        </p:nvSpPr>
        <p:spPr>
          <a:xfrm>
            <a:off x="4988537" y="3559111"/>
            <a:ext cx="20472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3"/>
          <p:cNvPicPr preferRelativeResize="0"/>
          <p:nvPr/>
        </p:nvPicPr>
        <p:blipFill rotWithShape="1">
          <a:blip r:embed="rId3">
            <a:alphaModFix/>
          </a:blip>
          <a:srcRect t="59" b="59"/>
          <a:stretch/>
        </p:blipFill>
        <p:spPr>
          <a:xfrm>
            <a:off x="0" y="3622"/>
            <a:ext cx="9144001" cy="513625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4849800" y="1657650"/>
            <a:ext cx="3593400" cy="6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subTitle" idx="1"/>
          </p:nvPr>
        </p:nvSpPr>
        <p:spPr>
          <a:xfrm>
            <a:off x="4849800" y="2310750"/>
            <a:ext cx="3191400" cy="11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0"/>
          <p:cNvPicPr preferRelativeResize="0"/>
          <p:nvPr/>
        </p:nvPicPr>
        <p:blipFill rotWithShape="1">
          <a:blip r:embed="rId2">
            <a:alphaModFix/>
          </a:blip>
          <a:srcRect l="59" r="59"/>
          <a:stretch/>
        </p:blipFill>
        <p:spPr>
          <a:xfrm>
            <a:off x="0" y="572"/>
            <a:ext cx="9144001" cy="5142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622"/>
            <a:ext cx="9144001" cy="5136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1_1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2"/>
          <p:cNvPicPr preferRelativeResize="0"/>
          <p:nvPr/>
        </p:nvPicPr>
        <p:blipFill rotWithShape="1">
          <a:blip r:embed="rId2">
            <a:alphaModFix/>
          </a:blip>
          <a:srcRect t="59" b="59"/>
          <a:stretch/>
        </p:blipFill>
        <p:spPr>
          <a:xfrm>
            <a:off x="0" y="3622"/>
            <a:ext cx="9144001" cy="5136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2"/>
            <a:ext cx="9144001" cy="514235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00800" y="1281725"/>
            <a:ext cx="6823800" cy="32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50" b="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Muli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00800" y="491825"/>
            <a:ext cx="7742400" cy="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-295875" y="3054825"/>
            <a:ext cx="2159700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2"/>
            <a:ext cx="9144001" cy="514235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596700" y="3055622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2300" b="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 idx="2"/>
          </p:nvPr>
        </p:nvSpPr>
        <p:spPr>
          <a:xfrm>
            <a:off x="4804747" y="3055622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3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4923247" y="3543247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1715375" y="3543247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 idx="4"/>
          </p:nvPr>
        </p:nvSpPr>
        <p:spPr>
          <a:xfrm>
            <a:off x="700800" y="491825"/>
            <a:ext cx="7742400" cy="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 t="29" b="19"/>
          <a:stretch/>
        </p:blipFill>
        <p:spPr>
          <a:xfrm>
            <a:off x="0" y="3622"/>
            <a:ext cx="9144000" cy="513625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700800" y="491825"/>
            <a:ext cx="7742400" cy="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572"/>
            <a:ext cx="9144001" cy="514235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5044200" y="1165900"/>
            <a:ext cx="29343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5044200" y="1815900"/>
            <a:ext cx="2934300" cy="21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b="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9"/>
          <p:cNvPicPr preferRelativeResize="0"/>
          <p:nvPr/>
        </p:nvPicPr>
        <p:blipFill rotWithShape="1">
          <a:blip r:embed="rId2">
            <a:alphaModFix/>
          </a:blip>
          <a:srcRect l="89" r="99"/>
          <a:stretch/>
        </p:blipFill>
        <p:spPr>
          <a:xfrm>
            <a:off x="0" y="572"/>
            <a:ext cx="9144000" cy="514235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700800" y="1102150"/>
            <a:ext cx="3871200" cy="77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700800" y="1874425"/>
            <a:ext cx="3871200" cy="14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TWO_COLUMNS_1_1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3"/>
          <p:cNvPicPr preferRelativeResize="0"/>
          <p:nvPr/>
        </p:nvPicPr>
        <p:blipFill rotWithShape="1">
          <a:blip r:embed="rId2">
            <a:alphaModFix/>
          </a:blip>
          <a:srcRect t="59" b="59"/>
          <a:stretch/>
        </p:blipFill>
        <p:spPr>
          <a:xfrm>
            <a:off x="0" y="3622"/>
            <a:ext cx="9144001" cy="513625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2383644" y="4173906"/>
            <a:ext cx="1927500" cy="3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2"/>
          </p:nvPr>
        </p:nvSpPr>
        <p:spPr>
          <a:xfrm>
            <a:off x="4832882" y="4173906"/>
            <a:ext cx="1927500" cy="3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hasCustomPrompt="1"/>
          </p:nvPr>
        </p:nvSpPr>
        <p:spPr>
          <a:xfrm>
            <a:off x="2515724" y="1644457"/>
            <a:ext cx="16632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 b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3" hasCustomPrompt="1"/>
          </p:nvPr>
        </p:nvSpPr>
        <p:spPr>
          <a:xfrm>
            <a:off x="4964959" y="1644457"/>
            <a:ext cx="16632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 b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4" hasCustomPrompt="1"/>
          </p:nvPr>
        </p:nvSpPr>
        <p:spPr>
          <a:xfrm>
            <a:off x="2515724" y="3305385"/>
            <a:ext cx="16632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 b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5" hasCustomPrompt="1"/>
          </p:nvPr>
        </p:nvSpPr>
        <p:spPr>
          <a:xfrm>
            <a:off x="4964959" y="3305392"/>
            <a:ext cx="16632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 b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6"/>
          </p:nvPr>
        </p:nvSpPr>
        <p:spPr>
          <a:xfrm>
            <a:off x="2290463" y="2198356"/>
            <a:ext cx="21138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7"/>
          </p:nvPr>
        </p:nvSpPr>
        <p:spPr>
          <a:xfrm>
            <a:off x="4739738" y="2198381"/>
            <a:ext cx="21138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8"/>
          </p:nvPr>
        </p:nvSpPr>
        <p:spPr>
          <a:xfrm>
            <a:off x="4739738" y="3824856"/>
            <a:ext cx="21138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9"/>
          </p:nvPr>
        </p:nvSpPr>
        <p:spPr>
          <a:xfrm>
            <a:off x="2383644" y="2545026"/>
            <a:ext cx="1927500" cy="3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3"/>
          </p:nvPr>
        </p:nvSpPr>
        <p:spPr>
          <a:xfrm>
            <a:off x="4832882" y="2543281"/>
            <a:ext cx="1927500" cy="3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4"/>
          </p:nvPr>
        </p:nvSpPr>
        <p:spPr>
          <a:xfrm>
            <a:off x="2290463" y="3824855"/>
            <a:ext cx="21138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15"/>
          </p:nvPr>
        </p:nvSpPr>
        <p:spPr>
          <a:xfrm>
            <a:off x="700800" y="491825"/>
            <a:ext cx="7742400" cy="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4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3622"/>
            <a:ext cx="9144001" cy="513625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2786650" y="2570794"/>
            <a:ext cx="3570600" cy="10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 sz="5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title" idx="2" hasCustomPrompt="1"/>
          </p:nvPr>
        </p:nvSpPr>
        <p:spPr>
          <a:xfrm>
            <a:off x="3797100" y="1317190"/>
            <a:ext cx="1549800" cy="16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000" b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1"/>
          </p:nvPr>
        </p:nvSpPr>
        <p:spPr>
          <a:xfrm>
            <a:off x="2709225" y="3423109"/>
            <a:ext cx="3725700" cy="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_1_1_1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 rotWithShape="1">
          <a:blip r:embed="rId2">
            <a:alphaModFix/>
          </a:blip>
          <a:srcRect l="29" r="39"/>
          <a:stretch/>
        </p:blipFill>
        <p:spPr>
          <a:xfrm>
            <a:off x="0" y="3622"/>
            <a:ext cx="9144000" cy="513625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700800" y="491825"/>
            <a:ext cx="7742400" cy="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M Serif Display"/>
              <a:buNone/>
              <a:defRPr sz="33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188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●"/>
              <a:defRPr sz="16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9" r:id="rId7"/>
    <p:sldLayoutId id="2147483660" r:id="rId8"/>
    <p:sldLayoutId id="2147483663" r:id="rId9"/>
    <p:sldLayoutId id="2147483664" r:id="rId10"/>
    <p:sldLayoutId id="2147483665" r:id="rId11"/>
    <p:sldLayoutId id="2147483667" r:id="rId12"/>
    <p:sldLayoutId id="2147483669" r:id="rId13"/>
    <p:sldLayoutId id="2147483675" r:id="rId14"/>
    <p:sldLayoutId id="2147483676" r:id="rId15"/>
    <p:sldLayoutId id="2147483677" r:id="rId16"/>
    <p:sldLayoutId id="2147483678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>
            <a:spLocks noGrp="1"/>
          </p:cNvSpPr>
          <p:nvPr>
            <p:ph type="ctrTitle"/>
          </p:nvPr>
        </p:nvSpPr>
        <p:spPr>
          <a:xfrm>
            <a:off x="378135" y="1724886"/>
            <a:ext cx="8497731" cy="196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Оружие массового поражения</a:t>
            </a:r>
            <a:endParaRPr dirty="0">
              <a:latin typeface="Snap ITC" panose="04040A07060A02020202" pitchFamily="82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005886" y="3870960"/>
            <a:ext cx="5758200" cy="501600"/>
          </a:xfrm>
        </p:spPr>
        <p:txBody>
          <a:bodyPr/>
          <a:lstStyle/>
          <a:p>
            <a:r>
              <a:rPr lang="ru-RU" dirty="0"/>
              <a:t>Отдел комплексной безопасности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22765" cy="7768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5772" y="165253"/>
            <a:ext cx="7742400" cy="656400"/>
          </a:xfrm>
        </p:spPr>
        <p:txBody>
          <a:bodyPr/>
          <a:lstStyle/>
          <a:p>
            <a:r>
              <a:rPr lang="ru-RU" altLang="ru-RU" sz="3600" dirty="0">
                <a:solidFill>
                  <a:schemeClr val="tx1"/>
                </a:solidFill>
                <a:latin typeface="Didact Gothic" panose="020B0604020202020204" charset="0"/>
              </a:rPr>
              <a:t>Виды отравляющих веществ</a:t>
            </a:r>
            <a:endParaRPr lang="ru-RU" dirty="0">
              <a:latin typeface="Didact Gothic" panose="020B060402020202020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9143" y="1233715"/>
            <a:ext cx="625565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dact Gothic" panose="020B0604020202020204" charset="0"/>
              </a:rPr>
              <a:t>Нервно-паралитического </a:t>
            </a: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idact Gothic" panose="020B0604020202020204" charset="0"/>
              </a:rPr>
              <a:t>действия (Ви-Икс </a:t>
            </a:r>
            <a:r>
              <a:rPr lang="en-US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idact Gothic" panose="020B0604020202020204" charset="0"/>
              </a:rPr>
              <a:t>VX</a:t>
            </a: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idact Gothic" panose="020B0604020202020204" charset="0"/>
              </a:rPr>
              <a:t> , Зарин </a:t>
            </a:r>
            <a:r>
              <a:rPr lang="en-US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idact Gothic" panose="020B0604020202020204" charset="0"/>
              </a:rPr>
              <a:t>GB</a:t>
            </a: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idact Gothic" panose="020B0604020202020204" charset="0"/>
              </a:rPr>
              <a:t> </a:t>
            </a:r>
            <a:r>
              <a:rPr lang="ru-RU" alt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dact Gothic" panose="020B0604020202020204" charset="0"/>
              </a:rPr>
              <a:t>);</a:t>
            </a:r>
          </a:p>
          <a:p>
            <a:pPr marL="285750" indent="-285750" eaLnBrk="1" fontAlgn="auto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dact Gothic" panose="020B0604020202020204" charset="0"/>
              </a:rPr>
              <a:t>Кожно-нарывного </a:t>
            </a: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idact Gothic" panose="020B0604020202020204" charset="0"/>
              </a:rPr>
              <a:t>действия,( иприт </a:t>
            </a:r>
            <a:r>
              <a:rPr lang="en-US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idact Gothic" panose="020B0604020202020204" charset="0"/>
              </a:rPr>
              <a:t>HD</a:t>
            </a: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idact Gothic" panose="020B0604020202020204" charset="0"/>
              </a:rPr>
              <a:t>);</a:t>
            </a:r>
          </a:p>
          <a:p>
            <a:pPr marL="285750" indent="-285750" eaLnBrk="1" fontAlgn="auto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dact Gothic" panose="020B0604020202020204" charset="0"/>
              </a:rPr>
              <a:t>Удушающего </a:t>
            </a: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idact Gothic" panose="020B0604020202020204" charset="0"/>
              </a:rPr>
              <a:t>действия (фосген </a:t>
            </a:r>
            <a:r>
              <a:rPr lang="en-US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idact Gothic" panose="020B0604020202020204" charset="0"/>
              </a:rPr>
              <a:t>CG</a:t>
            </a: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idact Gothic" panose="020B0604020202020204" charset="0"/>
              </a:rPr>
              <a:t>);</a:t>
            </a:r>
          </a:p>
          <a:p>
            <a:pPr marL="285750" indent="-285750" eaLnBrk="1" fontAlgn="auto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idact Gothic" panose="020B0604020202020204" charset="0"/>
              </a:rPr>
              <a:t>Общеядовитого</a:t>
            </a:r>
            <a:r>
              <a:rPr lang="ru-RU" alt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dact Gothic" panose="020B0604020202020204" charset="0"/>
              </a:rPr>
              <a:t> </a:t>
            </a: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idact Gothic" panose="020B0604020202020204" charset="0"/>
              </a:rPr>
              <a:t>действия (синильная к-та, хлорциан);</a:t>
            </a:r>
          </a:p>
          <a:p>
            <a:pPr marL="285750" indent="-285750" eaLnBrk="1" fontAlgn="auto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dact Gothic" panose="020B0604020202020204" charset="0"/>
              </a:rPr>
              <a:t>Временно-выводящие </a:t>
            </a: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idact Gothic" panose="020B0604020202020204" charset="0"/>
              </a:rPr>
              <a:t>из строя ( Би-Зет </a:t>
            </a:r>
            <a:r>
              <a:rPr lang="en-US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idact Gothic" panose="020B0604020202020204" charset="0"/>
              </a:rPr>
              <a:t>BZ</a:t>
            </a: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idact Gothic" panose="020B0604020202020204" charset="0"/>
              </a:rPr>
              <a:t>);</a:t>
            </a:r>
          </a:p>
          <a:p>
            <a:pPr marL="285750" indent="-285750" eaLnBrk="1" fontAlgn="auto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dact Gothic" panose="020B0604020202020204" charset="0"/>
              </a:rPr>
              <a:t>Раздражающего </a:t>
            </a: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idact Gothic" panose="020B0604020202020204" charset="0"/>
              </a:rPr>
              <a:t>действия (Си-Эс </a:t>
            </a:r>
            <a:r>
              <a:rPr lang="en-US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idact Gothic" panose="020B0604020202020204" charset="0"/>
              </a:rPr>
              <a:t>CS</a:t>
            </a: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idact Gothic" panose="020B0604020202020204" charset="0"/>
              </a:rPr>
              <a:t>, Си-Эр </a:t>
            </a:r>
            <a:r>
              <a:rPr lang="en-US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idact Gothic" panose="020B0604020202020204" charset="0"/>
              </a:rPr>
              <a:t>CR</a:t>
            </a: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idact Gothic" panose="020B0604020202020204" charset="0"/>
              </a:rPr>
              <a:t>).</a:t>
            </a:r>
          </a:p>
          <a:p>
            <a:pPr marL="285750" indent="-285750" eaLnBrk="1" fontAlgn="auto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ru-RU" alt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Didact Gothic" panose="020B0604020202020204" charset="0"/>
            </a:endParaRPr>
          </a:p>
          <a:p>
            <a:pPr eaLnBrk="1" fontAlgn="auto" hangingPunct="1">
              <a:defRPr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idact Gothic" panose="020B0604020202020204" charset="0"/>
              </a:rPr>
              <a:t>Токсины - отравляющие вещества белковой природы микробного, растительного или животного происхождения.</a:t>
            </a:r>
          </a:p>
          <a:p>
            <a:pPr eaLnBrk="1" fontAlgn="auto" hangingPunct="1">
              <a:defRPr/>
            </a:pPr>
            <a:r>
              <a:rPr lang="ru-RU" alt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idact Gothic" panose="020B0604020202020204" charset="0"/>
              </a:rPr>
              <a:t>Фитотоксиканты</a:t>
            </a: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idact Gothic" panose="020B0604020202020204" charset="0"/>
              </a:rPr>
              <a:t> - вещества, служащие для поражения различного вида растительности.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232" y="2812248"/>
            <a:ext cx="943566" cy="19629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71" y="1647373"/>
            <a:ext cx="838141" cy="17562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36915" y="197557"/>
            <a:ext cx="5953757" cy="2149500"/>
          </a:xfrm>
        </p:spPr>
        <p:txBody>
          <a:bodyPr/>
          <a:lstStyle/>
          <a:p>
            <a:pPr marL="127000" indent="0" algn="l" eaLnBrk="1" hangingPunct="1">
              <a:buNone/>
            </a:pPr>
            <a:r>
              <a:rPr lang="ru-RU" altLang="ru-RU" sz="2000" dirty="0">
                <a:latin typeface="Didact Gothic" panose="020B0604020202020204" charset="0"/>
              </a:rPr>
              <a:t>Биологическое (бактериологическое) оружие -  основано на использовании болезнетворных свойств микроорганизмов</a:t>
            </a:r>
          </a:p>
          <a:p>
            <a:pPr marL="127000" indent="0" algn="l">
              <a:buNone/>
            </a:pPr>
            <a:r>
              <a:rPr lang="ru-RU" altLang="ko-KR" sz="2000" b="1" i="1" dirty="0">
                <a:latin typeface="Didact Gothic" panose="020B0604020202020204" charset="0"/>
              </a:rPr>
              <a:t/>
            </a:r>
            <a:br>
              <a:rPr lang="ru-RU" altLang="ko-KR" sz="2000" b="1" i="1" dirty="0">
                <a:latin typeface="Didact Gothic" panose="020B0604020202020204" charset="0"/>
              </a:rPr>
            </a:br>
            <a:endParaRPr lang="ru-RU" altLang="ru-RU" sz="2000" b="1" i="1" dirty="0">
              <a:latin typeface="Didact Gothic" panose="020B0604020202020204" charset="0"/>
            </a:endParaRPr>
          </a:p>
          <a:p>
            <a:pPr marL="127000" indent="0">
              <a:buNone/>
            </a:pP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516743" y="1429658"/>
            <a:ext cx="6110514" cy="1451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71" y="1708802"/>
            <a:ext cx="3915958" cy="2305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8057" y="1708802"/>
            <a:ext cx="25762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Didact Gothic" panose="020B0604020202020204" charset="0"/>
              </a:rPr>
              <a:t>В качестве бактериальных средств используются возбудители, вызывающие массовые заболевания:</a:t>
            </a:r>
          </a:p>
          <a:p>
            <a:endParaRPr lang="ru-RU" altLang="ru-RU" dirty="0">
              <a:solidFill>
                <a:schemeClr val="tx1"/>
              </a:solidFill>
              <a:latin typeface="Didact Gothic" panose="020B0604020202020204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Didact Gothic" panose="020B0604020202020204" charset="0"/>
              </a:rPr>
              <a:t>Людей (чума, туляремия, холера);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Didact Gothic" panose="020B0604020202020204" charset="0"/>
              </a:rPr>
              <a:t>Животных (ящур, сибирская язва);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Didact Gothic" panose="020B0604020202020204" charset="0"/>
              </a:rPr>
              <a:t>Растений (ржавчина, насекомые).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0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7"/>
          <p:cNvSpPr txBox="1">
            <a:spLocks noGrp="1"/>
          </p:cNvSpPr>
          <p:nvPr>
            <p:ph type="title" idx="4"/>
          </p:nvPr>
        </p:nvSpPr>
        <p:spPr>
          <a:xfrm>
            <a:off x="954447" y="60137"/>
            <a:ext cx="7742400" cy="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Didact Gothic" panose="020B0604020202020204" charset="0"/>
              </a:rPr>
              <a:t>Защита населения от оружия массового поражения</a:t>
            </a:r>
            <a:endParaRPr sz="2800" dirty="0">
              <a:latin typeface="Didact Gothic" panose="020B06040202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1234" y="2297928"/>
            <a:ext cx="2276585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Didact Gothic" panose="020B0604020202020204" charset="0"/>
              </a:rPr>
              <a:t>МЕРОПРИЯТИЯ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32524" y="879381"/>
            <a:ext cx="1715476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Didact Gothic" panose="020B0604020202020204" charset="0"/>
              </a:rPr>
              <a:t>СИСТЕМЫ ОПОВЕЩЕНИЯ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19575" y="879381"/>
            <a:ext cx="1715476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ЗАЩИТНЫЕ СООРУЖЕНИЯ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36622" y="1411247"/>
            <a:ext cx="1814287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Didact Gothic" panose="020B0604020202020204" charset="0"/>
              </a:rPr>
              <a:t>ЭВАКОЗОНЫ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1781" y="3834436"/>
            <a:ext cx="1715476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Didact Gothic" panose="020B0604020202020204" charset="0"/>
              </a:rPr>
              <a:t>ОБЕСПЕЧЕНИЕ СИЗ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6439" y="2196814"/>
            <a:ext cx="2564562" cy="7386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Didact Gothic" panose="020B0604020202020204" charset="0"/>
              </a:rPr>
              <a:t>ЗАПАСЫ ПРОДОВОЛЬСТВИЯ,ВОДЫ , МАТЕРИАЛЬНЫХ СРЕДСТВ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76931" y="3834436"/>
            <a:ext cx="1432498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Didact Gothic" panose="020B0604020202020204" charset="0"/>
              </a:rPr>
              <a:t>НАБЛЮДЕНИЕ, РАЗВЕДКА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29364" y="3540467"/>
            <a:ext cx="1483247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Didact Gothic" panose="020B0604020202020204" charset="0"/>
              </a:rPr>
              <a:t>ОБУЧЕНИЕ НАСЕЛЕНИЯ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18463" y="2089092"/>
            <a:ext cx="1973944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Didact Gothic" panose="020B0604020202020204" charset="0"/>
              </a:rPr>
              <a:t>РЕЖИМНЫЕ И САНИТАРНО-ГИГИЕНИЧЕСКИЕ МЕРОПРИЯТИЯ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2772229" y="1487715"/>
            <a:ext cx="1045028" cy="630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847771" y="1785257"/>
            <a:ext cx="0" cy="435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754915" y="1487714"/>
            <a:ext cx="1219199" cy="718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974008" y="2522210"/>
            <a:ext cx="4019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183086" y="2522210"/>
            <a:ext cx="3193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271486" y="2830286"/>
            <a:ext cx="1767953" cy="878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847771" y="2830286"/>
            <a:ext cx="0" cy="522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653314" y="2946400"/>
            <a:ext cx="1415143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4777" y="218948"/>
            <a:ext cx="59939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ko-KR" sz="3200" dirty="0">
                <a:solidFill>
                  <a:schemeClr val="tx1"/>
                </a:solidFill>
                <a:latin typeface="Didact Gothic" panose="020B0604020202020204" charset="0"/>
              </a:rPr>
              <a:t>Сигналы гражданской обороны </a:t>
            </a:r>
            <a:endParaRPr lang="ru-RU" sz="3200" dirty="0">
              <a:latin typeface="Didact Gothic" panose="020B060402020202020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494971" y="943429"/>
            <a:ext cx="6270172" cy="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705428" y="127192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altLang="ko-KR" sz="1800" b="1" dirty="0">
                <a:solidFill>
                  <a:schemeClr val="tx1"/>
                </a:solidFill>
                <a:latin typeface="Didact Gothic" panose="020B0604020202020204" charset="0"/>
              </a:rPr>
              <a:t>«Воздушная тревога»; - «Отбой воздушной тревоги»;</a:t>
            </a:r>
            <a:endParaRPr lang="ru-RU" altLang="ko-KR" sz="1800" dirty="0">
              <a:solidFill>
                <a:schemeClr val="tx1"/>
              </a:solidFill>
              <a:latin typeface="Didact Gothic" panose="020B0604020202020204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altLang="ko-KR" sz="1800" b="1" dirty="0">
                <a:solidFill>
                  <a:schemeClr val="tx1"/>
                </a:solidFill>
                <a:latin typeface="Didact Gothic" panose="020B0604020202020204" charset="0"/>
              </a:rPr>
              <a:t>«Радиационная опасность»; - «Отбой радиационной опасности»;</a:t>
            </a:r>
            <a:r>
              <a:rPr lang="ru-RU" altLang="ko-KR" sz="1800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altLang="ko-KR" sz="1800" b="1" dirty="0">
                <a:solidFill>
                  <a:schemeClr val="tx1"/>
                </a:solidFill>
                <a:latin typeface="Didact Gothic" panose="020B0604020202020204" charset="0"/>
              </a:rPr>
              <a:t>«Химическая тревога»; - «Отбой химическая тревоги»;</a:t>
            </a:r>
            <a:r>
              <a:rPr lang="ru-RU" altLang="ko-KR" sz="1800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altLang="ko-KR" sz="1800" b="1" dirty="0">
                <a:solidFill>
                  <a:schemeClr val="tx1"/>
                </a:solidFill>
                <a:latin typeface="Didact Gothic" panose="020B0604020202020204" charset="0"/>
              </a:rPr>
              <a:t>«Угроза катастрофического затопления»; - «Отбой угрозы катастрофического затопления».</a:t>
            </a:r>
            <a:r>
              <a:rPr lang="ru-RU" altLang="ko-KR" sz="1800" b="1" dirty="0"/>
              <a:t>.</a:t>
            </a:r>
            <a:r>
              <a:rPr lang="ru-RU" altLang="ko-KR" sz="1800" dirty="0"/>
              <a:t> </a:t>
            </a:r>
            <a:endParaRPr lang="ru-RU" altLang="ru-RU" sz="1800" dirty="0"/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altLang="ko-KR" sz="1800" dirty="0">
              <a:solidFill>
                <a:schemeClr val="tx1"/>
              </a:solidFill>
              <a:latin typeface="Didact Gothic" panose="020B0604020202020204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altLang="ko-KR" sz="1800" dirty="0">
              <a:solidFill>
                <a:schemeClr val="tx1"/>
              </a:solidFill>
              <a:latin typeface="Didact Gothic" panose="020B0604020202020204" charset="0"/>
            </a:endParaRPr>
          </a:p>
          <a:p>
            <a:pPr marL="285750" indent="-285750"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altLang="ko-KR" sz="1800" dirty="0">
              <a:solidFill>
                <a:schemeClr val="tx1"/>
              </a:solidFill>
              <a:latin typeface="Didact Gothic" panose="020B0604020202020204" charset="0"/>
            </a:endParaRPr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6" y="0"/>
            <a:ext cx="8701313" cy="508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712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6"/>
          <p:cNvSpPr txBox="1">
            <a:spLocks noGrp="1"/>
          </p:cNvSpPr>
          <p:nvPr>
            <p:ph type="title"/>
          </p:nvPr>
        </p:nvSpPr>
        <p:spPr>
          <a:xfrm>
            <a:off x="947543" y="107196"/>
            <a:ext cx="6817600" cy="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Didact Gothic" panose="020B0604020202020204" charset="0"/>
              </a:rPr>
              <a:t>Способы защиты от оружия массового поражения</a:t>
            </a:r>
            <a:endParaRPr dirty="0">
              <a:solidFill>
                <a:schemeClr val="dk1"/>
              </a:solidFill>
              <a:latin typeface="Didact Gothic" panose="020B0604020202020204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V="1">
            <a:off x="1494971" y="1299029"/>
            <a:ext cx="6270172" cy="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42686" y="1526687"/>
            <a:ext cx="3180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Didact Gothic" panose="020B0604020202020204" charset="0"/>
              </a:rPr>
              <a:t>Средства коллективной защиты (СКЗ)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0219" y="2062120"/>
            <a:ext cx="358143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Didact Gothic" panose="020B0604020202020204" charset="0"/>
              </a:rPr>
              <a:t>ЗАЩИТНЫЕ СООРУЖЕНИЯ ГО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110640" y="3067799"/>
            <a:ext cx="1402948" cy="400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Didact Gothic" panose="020B0604020202020204" charset="0"/>
              </a:rPr>
              <a:t>УБЕЖИЩА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225457" y="3809453"/>
            <a:ext cx="3654328" cy="70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Didact Gothic" panose="020B0604020202020204" charset="0"/>
              </a:rPr>
              <a:t>ПРОТИВОРАДИАЦИОННЫЕ УКРЫТИЯ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140758" y="3073965"/>
            <a:ext cx="2935419" cy="400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Didact Gothic" panose="020B0604020202020204" charset="0"/>
              </a:rPr>
              <a:t>ПРОСТЕЙШИЕ УКРЫТИЯ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127391" y="2519885"/>
            <a:ext cx="0" cy="1095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623365" y="2518229"/>
            <a:ext cx="1072006" cy="442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617029" y="2518229"/>
            <a:ext cx="739098" cy="442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mg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8" y="0"/>
            <a:ext cx="8273142" cy="521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356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5" descr="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87" y="0"/>
            <a:ext cx="7685314" cy="507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5683" y="74045"/>
            <a:ext cx="5637654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ПРОТИВОРАДИАЦИОННЫЕ УКРЫТИЯ</a:t>
            </a:r>
          </a:p>
        </p:txBody>
      </p:sp>
    </p:spTree>
    <p:extLst>
      <p:ext uri="{BB962C8B-B14F-4D97-AF65-F5344CB8AC3E}">
        <p14:creationId xmlns:p14="http://schemas.microsoft.com/office/powerpoint/2010/main" val="133460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2" y="0"/>
            <a:ext cx="81062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68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6"/>
          <p:cNvSpPr txBox="1">
            <a:spLocks noGrp="1"/>
          </p:cNvSpPr>
          <p:nvPr>
            <p:ph type="title"/>
          </p:nvPr>
        </p:nvSpPr>
        <p:spPr>
          <a:xfrm>
            <a:off x="947543" y="107196"/>
            <a:ext cx="6817600" cy="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Didact Gothic" panose="020B0604020202020204" charset="0"/>
              </a:rPr>
              <a:t>Способы защиты от оружия массового поражения</a:t>
            </a:r>
            <a:endParaRPr dirty="0">
              <a:solidFill>
                <a:schemeClr val="dk1"/>
              </a:solidFill>
              <a:latin typeface="Didact Gothic" panose="020B0604020202020204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V="1">
            <a:off x="1494971" y="1299029"/>
            <a:ext cx="6270172" cy="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42686" y="1526687"/>
            <a:ext cx="3403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Didact Gothic" panose="020B0604020202020204" charset="0"/>
              </a:rPr>
              <a:t>Средства индивидуальной защиты (СИЗ)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24274" y="1781926"/>
            <a:ext cx="840295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Didact Gothic" panose="020B0604020202020204" charset="0"/>
              </a:rPr>
              <a:t>СИЗ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00183" y="2530771"/>
            <a:ext cx="2226892" cy="400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Didact Gothic" panose="020B0604020202020204" charset="0"/>
              </a:rPr>
              <a:t>ПО НАЗНАЧЕНИЮ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7147" y="3257910"/>
            <a:ext cx="2112223" cy="1323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Didact Gothic" panose="020B0604020202020204" charset="0"/>
              </a:rPr>
              <a:t>средства индивидуальной защиты органов дыхания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127708" y="2354187"/>
            <a:ext cx="1834841" cy="830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Didact Gothic" panose="020B0604020202020204" charset="0"/>
              </a:rPr>
              <a:t>ПО ПРИНЦИПЦУ ЗАЩИТНОГО ДЕЙСТВИЯ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773714" y="2176008"/>
            <a:ext cx="461414" cy="156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477937" y="2145848"/>
            <a:ext cx="399583" cy="217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24108" y="3338560"/>
            <a:ext cx="1800166" cy="70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Didact Gothic" panose="020B0604020202020204" charset="0"/>
              </a:rPr>
              <a:t>средства защиты кожи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21914" y="3753594"/>
            <a:ext cx="2112223" cy="400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Didact Gothic" panose="020B0604020202020204" charset="0"/>
              </a:rPr>
              <a:t>фильтрующие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31777" y="3646336"/>
            <a:ext cx="2112223" cy="400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Didact Gothic" panose="020B0604020202020204" charset="0"/>
              </a:rPr>
              <a:t>изолирующие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144434" y="2930881"/>
            <a:ext cx="0" cy="254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624191" y="2930881"/>
            <a:ext cx="0" cy="327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313714" y="3185184"/>
            <a:ext cx="0" cy="507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503886" y="3185184"/>
            <a:ext cx="0" cy="407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01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69000"/>
          </a:schemeClr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>
            <a:spLocks noGrp="1"/>
          </p:cNvSpPr>
          <p:nvPr>
            <p:ph type="body" idx="1"/>
          </p:nvPr>
        </p:nvSpPr>
        <p:spPr>
          <a:xfrm>
            <a:off x="586596" y="106068"/>
            <a:ext cx="6823800" cy="32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altLang="ru-RU" sz="1800" b="1" dirty="0"/>
              <a:t>Ядерное</a:t>
            </a:r>
            <a:r>
              <a:rPr lang="ru-RU" altLang="ru-RU" sz="1800" b="1" dirty="0">
                <a:solidFill>
                  <a:srgbClr val="FFCC66"/>
                </a:solidFill>
              </a:rPr>
              <a:t> </a:t>
            </a:r>
            <a:r>
              <a:rPr lang="ru-RU" altLang="ru-RU" sz="1800" b="1" dirty="0"/>
              <a:t>оружие - </a:t>
            </a:r>
            <a:r>
              <a:rPr lang="ru-RU" altLang="ru-RU" sz="1800" dirty="0"/>
              <a:t>оружие массового поражения взрывного действия, поражающее действие которого обусловлено энергией, выделяющейся при ядерных реакциях деления или синтеза.</a:t>
            </a:r>
            <a:endParaRPr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5" y="1595522"/>
            <a:ext cx="5092536" cy="3395024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15256" y="1364346"/>
            <a:ext cx="6241144" cy="725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59"/>
          <p:cNvGrpSpPr/>
          <p:nvPr/>
        </p:nvGrpSpPr>
        <p:grpSpPr>
          <a:xfrm>
            <a:off x="2394137" y="1661206"/>
            <a:ext cx="5188800" cy="2809800"/>
            <a:chOff x="1977625" y="1630626"/>
            <a:chExt cx="5188800" cy="2809800"/>
          </a:xfrm>
        </p:grpSpPr>
        <p:cxnSp>
          <p:nvCxnSpPr>
            <p:cNvPr id="472" name="Google Shape;472;p59"/>
            <p:cNvCxnSpPr/>
            <p:nvPr/>
          </p:nvCxnSpPr>
          <p:spPr>
            <a:xfrm>
              <a:off x="4569475" y="1630626"/>
              <a:ext cx="0" cy="28098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59"/>
            <p:cNvCxnSpPr/>
            <p:nvPr/>
          </p:nvCxnSpPr>
          <p:spPr>
            <a:xfrm rot="10800000">
              <a:off x="1977625" y="2923325"/>
              <a:ext cx="51888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75" name="Google Shape;475;p59"/>
          <p:cNvSpPr txBox="1">
            <a:spLocks noGrp="1"/>
          </p:cNvSpPr>
          <p:nvPr>
            <p:ph type="title"/>
          </p:nvPr>
        </p:nvSpPr>
        <p:spPr>
          <a:xfrm>
            <a:off x="355239" y="272849"/>
            <a:ext cx="775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Didact Gothic" panose="020B0604020202020204" charset="0"/>
              </a:rPr>
              <a:t>ПРОТИВОГАЗЫ</a:t>
            </a:r>
            <a:endParaRPr dirty="0">
              <a:latin typeface="Didact Gothic" panose="020B060402020202020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75239" y="1885119"/>
            <a:ext cx="2047200" cy="679200"/>
          </a:xfrm>
        </p:spPr>
        <p:txBody>
          <a:bodyPr/>
          <a:lstStyle/>
          <a:p>
            <a:pPr marL="87313" indent="0" algn="l"/>
            <a:r>
              <a:rPr lang="ru-RU" altLang="ru-RU" sz="1600" dirty="0"/>
              <a:t>Фильтрую­щие противогазы </a:t>
            </a:r>
            <a:r>
              <a:rPr lang="ru-RU" altLang="ru-RU" sz="1600" b="1" dirty="0"/>
              <a:t>ГП-5, ГП-5М, ГП-7, ГП-7В</a:t>
            </a:r>
            <a:r>
              <a:rPr lang="ru-RU" altLang="ru-RU" sz="1600" dirty="0"/>
              <a:t>.</a:t>
            </a:r>
          </a:p>
          <a:p>
            <a:pPr algn="l"/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6"/>
          </p:nvPr>
        </p:nvSpPr>
        <p:spPr>
          <a:xfrm>
            <a:off x="5315983" y="3372856"/>
            <a:ext cx="2047200" cy="679200"/>
          </a:xfrm>
        </p:spPr>
        <p:txBody>
          <a:bodyPr/>
          <a:lstStyle/>
          <a:p>
            <a:pPr marL="87313" indent="0" algn="l"/>
            <a:r>
              <a:rPr lang="ru-RU" altLang="ru-RU" sz="1600" dirty="0"/>
              <a:t>Изолирующие противогазы </a:t>
            </a:r>
            <a:r>
              <a:rPr lang="ru-RU" altLang="ru-RU" sz="1600" b="1" dirty="0"/>
              <a:t>ИП-4, ИП-4М, ИП-5, ИП-6</a:t>
            </a:r>
            <a:endParaRPr lang="ru-RU" altLang="ru-RU" sz="1600" u="sng" dirty="0"/>
          </a:p>
          <a:p>
            <a:pPr algn="l"/>
            <a:endParaRPr lang="ru-RU" dirty="0"/>
          </a:p>
        </p:txBody>
      </p:sp>
      <p:pic>
        <p:nvPicPr>
          <p:cNvPr id="22" name="Picture 5" descr="77406275_w640_h640_f20130430204102protivog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792" y="1143943"/>
            <a:ext cx="15097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gp5-500x5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783" y="3087468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ip5_kopiy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32" y="3117313"/>
            <a:ext cx="2311252" cy="161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5" descr="bs_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289" y="1198680"/>
            <a:ext cx="2037783" cy="152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0"/>
          <p:cNvSpPr txBox="1">
            <a:spLocks noGrp="1"/>
          </p:cNvSpPr>
          <p:nvPr>
            <p:ph type="title"/>
          </p:nvPr>
        </p:nvSpPr>
        <p:spPr>
          <a:xfrm>
            <a:off x="698275" y="226985"/>
            <a:ext cx="7742400" cy="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Didact Gothic" panose="020B0604020202020204" charset="0"/>
              </a:rPr>
              <a:t>РЕСПИРАТОРЫ</a:t>
            </a:r>
            <a:endParaRPr dirty="0">
              <a:latin typeface="Didact Gothic" panose="020B0604020202020204" charset="0"/>
            </a:endParaRPr>
          </a:p>
        </p:txBody>
      </p:sp>
      <p:sp>
        <p:nvSpPr>
          <p:cNvPr id="508" name="Google Shape;508;p60"/>
          <p:cNvSpPr txBox="1"/>
          <p:nvPr/>
        </p:nvSpPr>
        <p:spPr>
          <a:xfrm>
            <a:off x="700800" y="2496701"/>
            <a:ext cx="7587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09" name="Google Shape;509;p60"/>
          <p:cNvSpPr txBox="1"/>
          <p:nvPr/>
        </p:nvSpPr>
        <p:spPr>
          <a:xfrm>
            <a:off x="5064751" y="2196500"/>
            <a:ext cx="14805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rPr>
              <a:t>Location:</a:t>
            </a:r>
            <a:endParaRPr dirty="0">
              <a:solidFill>
                <a:schemeClr val="accent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10" name="Google Shape;510;p60"/>
          <p:cNvSpPr txBox="1"/>
          <p:nvPr/>
        </p:nvSpPr>
        <p:spPr>
          <a:xfrm>
            <a:off x="6454850" y="2196500"/>
            <a:ext cx="14865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Germany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11" name="Google Shape;511;p60"/>
          <p:cNvSpPr txBox="1"/>
          <p:nvPr/>
        </p:nvSpPr>
        <p:spPr>
          <a:xfrm>
            <a:off x="5070802" y="2499970"/>
            <a:ext cx="14805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rPr>
              <a:t>Studies:</a:t>
            </a:r>
            <a:endParaRPr>
              <a:solidFill>
                <a:schemeClr val="accent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12" name="Google Shape;512;p60"/>
          <p:cNvSpPr txBox="1"/>
          <p:nvPr/>
        </p:nvSpPr>
        <p:spPr>
          <a:xfrm>
            <a:off x="5070802" y="3410379"/>
            <a:ext cx="14805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rPr>
              <a:t>Occupation:</a:t>
            </a:r>
            <a:endParaRPr>
              <a:solidFill>
                <a:schemeClr val="accent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13" name="Google Shape;513;p60"/>
          <p:cNvSpPr txBox="1"/>
          <p:nvPr/>
        </p:nvSpPr>
        <p:spPr>
          <a:xfrm>
            <a:off x="5070802" y="3713849"/>
            <a:ext cx="14805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Income range:</a:t>
            </a:r>
            <a:endParaRPr>
              <a:solidFill>
                <a:schemeClr val="accent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14" name="Google Shape;514;p60"/>
          <p:cNvSpPr txBox="1"/>
          <p:nvPr/>
        </p:nvSpPr>
        <p:spPr>
          <a:xfrm>
            <a:off x="6485314" y="2499970"/>
            <a:ext cx="14865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Marketing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15" name="Google Shape;515;p60"/>
          <p:cNvSpPr txBox="1"/>
          <p:nvPr/>
        </p:nvSpPr>
        <p:spPr>
          <a:xfrm>
            <a:off x="6450926" y="3410379"/>
            <a:ext cx="14865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Businessperson</a:t>
            </a:r>
            <a:endParaRPr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16" name="Google Shape;516;p60"/>
          <p:cNvSpPr txBox="1"/>
          <p:nvPr/>
        </p:nvSpPr>
        <p:spPr>
          <a:xfrm>
            <a:off x="6450926" y="3713849"/>
            <a:ext cx="14865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$1500-$2000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17" name="Google Shape;517;p60"/>
          <p:cNvSpPr txBox="1"/>
          <p:nvPr/>
        </p:nvSpPr>
        <p:spPr>
          <a:xfrm>
            <a:off x="5070802" y="2803439"/>
            <a:ext cx="14805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rPr>
              <a:t>Level:</a:t>
            </a:r>
            <a:endParaRPr>
              <a:solidFill>
                <a:schemeClr val="accent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18" name="Google Shape;518;p60"/>
          <p:cNvSpPr txBox="1"/>
          <p:nvPr/>
        </p:nvSpPr>
        <p:spPr>
          <a:xfrm>
            <a:off x="5070802" y="3106909"/>
            <a:ext cx="14805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rPr>
              <a:t>Marital status:</a:t>
            </a:r>
            <a:endParaRPr>
              <a:solidFill>
                <a:schemeClr val="accent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19" name="Google Shape;519;p60"/>
          <p:cNvSpPr txBox="1"/>
          <p:nvPr/>
        </p:nvSpPr>
        <p:spPr>
          <a:xfrm>
            <a:off x="6450926" y="2803439"/>
            <a:ext cx="14865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Graduate</a:t>
            </a:r>
            <a:endParaRPr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20" name="Google Shape;520;p60"/>
          <p:cNvSpPr txBox="1"/>
          <p:nvPr/>
        </p:nvSpPr>
        <p:spPr>
          <a:xfrm>
            <a:off x="6450926" y="3106909"/>
            <a:ext cx="14865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Married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21" name="Google Shape;521;p60"/>
          <p:cNvSpPr txBox="1"/>
          <p:nvPr/>
        </p:nvSpPr>
        <p:spPr>
          <a:xfrm>
            <a:off x="5070802" y="4017324"/>
            <a:ext cx="14805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rPr>
              <a:t>Purchase type:</a:t>
            </a:r>
            <a:endParaRPr>
              <a:solidFill>
                <a:schemeClr val="accent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22" name="Google Shape;522;p60"/>
          <p:cNvSpPr txBox="1"/>
          <p:nvPr/>
        </p:nvSpPr>
        <p:spPr>
          <a:xfrm>
            <a:off x="6309378" y="4017319"/>
            <a:ext cx="14865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Online by phone</a:t>
            </a:r>
            <a:endParaRPr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523" name="Google Shape;523;p60"/>
          <p:cNvCxnSpPr/>
          <p:nvPr/>
        </p:nvCxnSpPr>
        <p:spPr>
          <a:xfrm>
            <a:off x="4569475" y="1606150"/>
            <a:ext cx="0" cy="2736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1" name="Picture 5" descr="DSC01221%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094" y="1750693"/>
            <a:ext cx="3326568" cy="249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1935" y="1262024"/>
            <a:ext cx="359117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Didact Gothic" panose="020B0604020202020204" charset="0"/>
              </a:rPr>
              <a:t>В зависимости от того, с каким видом загрязнения воздуха приходится работать, выделяют такие типы респираторов: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dirty="0" err="1">
                <a:solidFill>
                  <a:schemeClr val="tx1"/>
                </a:solidFill>
                <a:latin typeface="Didact Gothic" panose="020B0604020202020204" charset="0"/>
              </a:rPr>
              <a:t>противопыльные</a:t>
            </a:r>
            <a:r>
              <a:rPr lang="ru-RU" dirty="0">
                <a:solidFill>
                  <a:schemeClr val="tx1"/>
                </a:solidFill>
                <a:latin typeface="Didact Gothic" panose="020B0604020202020204" charset="0"/>
              </a:rPr>
              <a:t> – кроме пыли задерживают ещё аэрозоли и дым, работают на территории, загрязнённой биологически, </a:t>
            </a:r>
            <a:r>
              <a:rPr lang="ru-RU" dirty="0" err="1">
                <a:solidFill>
                  <a:schemeClr val="tx1"/>
                </a:solidFill>
                <a:latin typeface="Didact Gothic" panose="020B0604020202020204" charset="0"/>
              </a:rPr>
              <a:t>радиационно</a:t>
            </a:r>
            <a:r>
              <a:rPr lang="ru-RU" dirty="0">
                <a:solidFill>
                  <a:schemeClr val="tx1"/>
                </a:solidFill>
                <a:latin typeface="Didact Gothic" panose="020B0604020202020204" charset="0"/>
              </a:rPr>
              <a:t> или химически;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Didact Gothic" panose="020B0604020202020204" charset="0"/>
              </a:rPr>
              <a:t>противогазовые – защищают от сильно пахнущих веществ, газов разного происхождения (испарений хлора, ртути);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Didact Gothic" panose="020B0604020202020204" charset="0"/>
              </a:rPr>
              <a:t>комбинированные – могут защитить одновременно от газа и пыли.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0"/>
          <p:cNvSpPr txBox="1">
            <a:spLocks noGrp="1"/>
          </p:cNvSpPr>
          <p:nvPr>
            <p:ph type="title"/>
          </p:nvPr>
        </p:nvSpPr>
        <p:spPr>
          <a:xfrm>
            <a:off x="698275" y="116596"/>
            <a:ext cx="7742400" cy="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Didact Gothic" panose="020B0604020202020204" charset="0"/>
              </a:rPr>
              <a:t>ПРОСТЕЙШИЕ СРЕДСТВА</a:t>
            </a:r>
            <a:endParaRPr dirty="0">
              <a:latin typeface="Didact Gothic" panose="020B0604020202020204" charset="0"/>
            </a:endParaRPr>
          </a:p>
        </p:txBody>
      </p:sp>
      <p:sp>
        <p:nvSpPr>
          <p:cNvPr id="508" name="Google Shape;508;p60"/>
          <p:cNvSpPr txBox="1"/>
          <p:nvPr/>
        </p:nvSpPr>
        <p:spPr>
          <a:xfrm>
            <a:off x="700800" y="2496701"/>
            <a:ext cx="7587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09" name="Google Shape;509;p60"/>
          <p:cNvSpPr txBox="1"/>
          <p:nvPr/>
        </p:nvSpPr>
        <p:spPr>
          <a:xfrm>
            <a:off x="5064751" y="2196500"/>
            <a:ext cx="14805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rPr>
              <a:t>Location:</a:t>
            </a:r>
            <a:endParaRPr dirty="0">
              <a:solidFill>
                <a:schemeClr val="accent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10" name="Google Shape;510;p60"/>
          <p:cNvSpPr txBox="1"/>
          <p:nvPr/>
        </p:nvSpPr>
        <p:spPr>
          <a:xfrm>
            <a:off x="6454850" y="2196500"/>
            <a:ext cx="14865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Germany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11" name="Google Shape;511;p60"/>
          <p:cNvSpPr txBox="1"/>
          <p:nvPr/>
        </p:nvSpPr>
        <p:spPr>
          <a:xfrm>
            <a:off x="5070802" y="2499970"/>
            <a:ext cx="14805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rPr>
              <a:t>Studies:</a:t>
            </a:r>
            <a:endParaRPr>
              <a:solidFill>
                <a:schemeClr val="accent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12" name="Google Shape;512;p60"/>
          <p:cNvSpPr txBox="1"/>
          <p:nvPr/>
        </p:nvSpPr>
        <p:spPr>
          <a:xfrm>
            <a:off x="5070802" y="3410379"/>
            <a:ext cx="14805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rPr>
              <a:t>Occupation:</a:t>
            </a:r>
            <a:endParaRPr>
              <a:solidFill>
                <a:schemeClr val="accent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13" name="Google Shape;513;p60"/>
          <p:cNvSpPr txBox="1"/>
          <p:nvPr/>
        </p:nvSpPr>
        <p:spPr>
          <a:xfrm>
            <a:off x="5070802" y="3713849"/>
            <a:ext cx="14805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Income range:</a:t>
            </a:r>
            <a:endParaRPr>
              <a:solidFill>
                <a:schemeClr val="accent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14" name="Google Shape;514;p60"/>
          <p:cNvSpPr txBox="1"/>
          <p:nvPr/>
        </p:nvSpPr>
        <p:spPr>
          <a:xfrm>
            <a:off x="6485314" y="2499970"/>
            <a:ext cx="14865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Marketing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15" name="Google Shape;515;p60"/>
          <p:cNvSpPr txBox="1"/>
          <p:nvPr/>
        </p:nvSpPr>
        <p:spPr>
          <a:xfrm>
            <a:off x="6450926" y="3410379"/>
            <a:ext cx="14865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Businessperson</a:t>
            </a:r>
            <a:endParaRPr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16" name="Google Shape;516;p60"/>
          <p:cNvSpPr txBox="1"/>
          <p:nvPr/>
        </p:nvSpPr>
        <p:spPr>
          <a:xfrm>
            <a:off x="6450926" y="3713849"/>
            <a:ext cx="14865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$1500-$2000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17" name="Google Shape;517;p60"/>
          <p:cNvSpPr txBox="1"/>
          <p:nvPr/>
        </p:nvSpPr>
        <p:spPr>
          <a:xfrm>
            <a:off x="5070802" y="2803439"/>
            <a:ext cx="14805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rPr>
              <a:t>Level:</a:t>
            </a:r>
            <a:endParaRPr>
              <a:solidFill>
                <a:schemeClr val="accent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18" name="Google Shape;518;p60"/>
          <p:cNvSpPr txBox="1"/>
          <p:nvPr/>
        </p:nvSpPr>
        <p:spPr>
          <a:xfrm>
            <a:off x="5070802" y="3106909"/>
            <a:ext cx="14805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rPr>
              <a:t>Marital status:</a:t>
            </a:r>
            <a:endParaRPr>
              <a:solidFill>
                <a:schemeClr val="accent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19" name="Google Shape;519;p60"/>
          <p:cNvSpPr txBox="1"/>
          <p:nvPr/>
        </p:nvSpPr>
        <p:spPr>
          <a:xfrm>
            <a:off x="6450926" y="2803439"/>
            <a:ext cx="14865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Graduate</a:t>
            </a:r>
            <a:endParaRPr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20" name="Google Shape;520;p60"/>
          <p:cNvSpPr txBox="1"/>
          <p:nvPr/>
        </p:nvSpPr>
        <p:spPr>
          <a:xfrm>
            <a:off x="6450926" y="3106909"/>
            <a:ext cx="14865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Married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21" name="Google Shape;521;p60"/>
          <p:cNvSpPr txBox="1"/>
          <p:nvPr/>
        </p:nvSpPr>
        <p:spPr>
          <a:xfrm>
            <a:off x="5070802" y="4017324"/>
            <a:ext cx="14805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rPr>
              <a:t>Purchase type:</a:t>
            </a:r>
            <a:endParaRPr>
              <a:solidFill>
                <a:schemeClr val="accent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22" name="Google Shape;522;p60"/>
          <p:cNvSpPr txBox="1"/>
          <p:nvPr/>
        </p:nvSpPr>
        <p:spPr>
          <a:xfrm>
            <a:off x="6309378" y="4017319"/>
            <a:ext cx="14865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Online by phone</a:t>
            </a:r>
            <a:endParaRPr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523" name="Google Shape;523;p60"/>
          <p:cNvCxnSpPr/>
          <p:nvPr/>
        </p:nvCxnSpPr>
        <p:spPr>
          <a:xfrm>
            <a:off x="4569475" y="1606150"/>
            <a:ext cx="0" cy="2736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5"/>
          <p:cNvSpPr txBox="1"/>
          <p:nvPr/>
        </p:nvSpPr>
        <p:spPr>
          <a:xfrm>
            <a:off x="1429402" y="1712607"/>
            <a:ext cx="28299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ru-RU" altLang="ru-RU" sz="1800" u="sng" dirty="0">
                <a:solidFill>
                  <a:schemeClr val="tx1"/>
                </a:solidFill>
                <a:latin typeface="Didact Gothic" panose="020B0604020202020204" charset="0"/>
              </a:rPr>
              <a:t>Простейшие средства (</a:t>
            </a:r>
            <a:r>
              <a:rPr lang="ru-RU" altLang="ru-RU" sz="1800" dirty="0" err="1">
                <a:solidFill>
                  <a:schemeClr val="tx1"/>
                </a:solidFill>
                <a:latin typeface="Didact Gothic" panose="020B0604020202020204" charset="0"/>
              </a:rPr>
              <a:t>противопыльно</a:t>
            </a:r>
            <a:r>
              <a:rPr lang="ru-RU" altLang="ru-RU" sz="1800" dirty="0">
                <a:solidFill>
                  <a:schemeClr val="tx1"/>
                </a:solidFill>
                <a:latin typeface="Didact Gothic" panose="020B0604020202020204" charset="0"/>
              </a:rPr>
              <a:t>-тканевые маски ПТМ-1 и ватно-марлевые повязки, носовой платок)</a:t>
            </a:r>
          </a:p>
        </p:txBody>
      </p:sp>
      <p:pic>
        <p:nvPicPr>
          <p:cNvPr id="21" name="Picture 5" descr="image0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9561" y="917200"/>
            <a:ext cx="2955727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3236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61"/>
          <p:cNvSpPr txBox="1">
            <a:spLocks noGrp="1"/>
          </p:cNvSpPr>
          <p:nvPr>
            <p:ph type="title"/>
          </p:nvPr>
        </p:nvSpPr>
        <p:spPr>
          <a:xfrm>
            <a:off x="604547" y="106815"/>
            <a:ext cx="7742400" cy="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altLang="ru-RU" sz="3600" dirty="0">
                <a:solidFill>
                  <a:schemeClr val="tx1"/>
                </a:solidFill>
                <a:latin typeface="Didact Gothic" panose="020B0604020202020204" charset="0"/>
              </a:rPr>
              <a:t>Определение размера шлем-маски противогаза</a:t>
            </a:r>
            <a:endParaRPr dirty="0">
              <a:latin typeface="Didact Gothic" panose="020B0604020202020204" charset="0"/>
            </a:endParaRPr>
          </a:p>
        </p:txBody>
      </p:sp>
      <p:pic>
        <p:nvPicPr>
          <p:cNvPr id="16" name="Picture 21" descr="img-IwGa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59" y="1530875"/>
            <a:ext cx="7038975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3"/>
          <p:cNvSpPr/>
          <p:nvPr/>
        </p:nvSpPr>
        <p:spPr>
          <a:xfrm rot="5402758" flipH="1">
            <a:off x="5167839" y="3655170"/>
            <a:ext cx="1121700" cy="64200"/>
          </a:xfrm>
          <a:prstGeom prst="ellipse">
            <a:avLst/>
          </a:prstGeom>
          <a:gradFill>
            <a:gsLst>
              <a:gs pos="0">
                <a:srgbClr val="DED0BB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6" name="Group 1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0735806"/>
              </p:ext>
            </p:extLst>
          </p:nvPr>
        </p:nvGraphicFramePr>
        <p:xfrm>
          <a:off x="1100030" y="914399"/>
          <a:ext cx="6875187" cy="3769870"/>
        </p:xfrm>
        <a:graphic>
          <a:graphicData uri="http://schemas.openxmlformats.org/drawingml/2006/table">
            <a:tbl>
              <a:tblPr/>
              <a:tblGrid>
                <a:gridCol w="1808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8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9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38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dact Gothic" panose="020B0604020202020204" charset="0"/>
                          <a:cs typeface="Arial" charset="0"/>
                        </a:rPr>
                        <a:t>Рост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dact Gothic" panose="020B0604020202020204" charset="0"/>
                          <a:cs typeface="Arial" charset="0"/>
                        </a:rPr>
                        <a:t>лицевой</a:t>
                      </a:r>
                      <a:endParaRPr kumimoji="0" lang="ru-RU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Didact Gothic" panose="020B060402020202020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dact Gothic" panose="020B0604020202020204" charset="0"/>
                          <a:cs typeface="Arial" charset="0"/>
                        </a:rPr>
                        <a:t>части 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Didact Gothic" panose="020B060402020202020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dact Gothic" panose="020B0604020202020204" charset="0"/>
                          <a:cs typeface="Arial" charset="0"/>
                        </a:rPr>
                        <a:t>Измеренная величина головы, см ( ГП-5-вертикальный, ГП-7- верт+гор)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Didact Gothic" panose="020B060402020202020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928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Didact Gothic" panose="020B060402020202020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Didact Gothic" panose="020B060402020202020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dact Gothic" panose="020B0604020202020204" charset="0"/>
                          <a:cs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dact Gothic" panose="020B0604020202020204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dact Gothic" panose="020B0604020202020204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dact Gothic" panose="020B0604020202020204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dact Gothic" panose="020B0604020202020204" charset="0"/>
                          <a:cs typeface="Arial" charset="0"/>
                        </a:rPr>
                        <a:t>4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dact Gothic" panose="020B0604020202020204" charset="0"/>
                          <a:cs typeface="Arial" charset="0"/>
                        </a:rPr>
                        <a:t>Шлем-маски противогазов типа :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Didact Gothic" panose="020B060402020202020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dact Gothic" panose="020B0604020202020204" charset="0"/>
                          <a:cs typeface="Arial" charset="0"/>
                        </a:rPr>
                        <a:t>ГП-5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dact Gothic" panose="020B0604020202020204" charset="0"/>
                          <a:cs typeface="Arial" charset="0"/>
                        </a:rPr>
                        <a:t>ГП-5М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dact Gothic" panose="020B0604020202020204" charset="0"/>
                          <a:cs typeface="Arial" charset="0"/>
                        </a:rPr>
                        <a:t>ГП-7, ГП-7В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5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dact Gothic" panose="020B0604020202020204" charset="0"/>
                          <a:cs typeface="Arial" charset="0"/>
                        </a:rPr>
                        <a:t>До 63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dact Gothic" panose="020B0604020202020204" charset="0"/>
                          <a:cs typeface="Arial" charset="0"/>
                        </a:rPr>
                        <a:t>63,5-65,0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dact Gothic" panose="020B0604020202020204" charset="0"/>
                          <a:cs typeface="Arial" charset="0"/>
                        </a:rPr>
                        <a:t>65,5-68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dact Gothic" panose="020B0604020202020204" charset="0"/>
                          <a:cs typeface="Arial" charset="0"/>
                        </a:rPr>
                        <a:t>68,5-70,5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dact Gothic" panose="020B0604020202020204" charset="0"/>
                          <a:cs typeface="Arial" charset="0"/>
                        </a:rPr>
                        <a:t>От 71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Didact Gothic" panose="020B060402020202020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dact Gothic" panose="020B0604020202020204" charset="0"/>
                          <a:cs typeface="Arial" charset="0"/>
                        </a:rPr>
                        <a:t>До 61,0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dact Gothic" panose="020B0604020202020204" charset="0"/>
                          <a:cs typeface="Arial" charset="0"/>
                        </a:rPr>
                        <a:t>61,5-64,0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dact Gothic" panose="020B0604020202020204" charset="0"/>
                          <a:cs typeface="Arial" charset="0"/>
                        </a:rPr>
                        <a:t>64,5-67,0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dact Gothic" panose="020B0604020202020204" charset="0"/>
                          <a:cs typeface="Arial" charset="0"/>
                        </a:rPr>
                        <a:t>От 67,5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dact Gothic" panose="020B0604020202020204" charset="0"/>
                          <a:cs typeface="Arial" charset="0"/>
                        </a:rPr>
                        <a:t>До 93,0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dact Gothic" panose="020B0604020202020204" charset="0"/>
                          <a:cs typeface="Arial" charset="0"/>
                        </a:rPr>
                        <a:t>93,0-94,9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dact Gothic" panose="020B0604020202020204" charset="0"/>
                          <a:cs typeface="Arial" charset="0"/>
                        </a:rPr>
                        <a:t>95,0-99,9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dact Gothic" panose="020B0604020202020204" charset="0"/>
                          <a:cs typeface="Arial" charset="0"/>
                        </a:rPr>
                        <a:t>100,0-102,9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Didact Gothic" panose="020B0604020202020204" charset="0"/>
                          <a:cs typeface="Arial" charset="0"/>
                        </a:rPr>
                        <a:t>103 и более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Didact Gothic" panose="020B060402020202020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425" y="72438"/>
            <a:ext cx="7742400" cy="656400"/>
          </a:xfrm>
        </p:spPr>
        <p:txBody>
          <a:bodyPr/>
          <a:lstStyle/>
          <a:p>
            <a:pPr algn="l"/>
            <a:r>
              <a:rPr lang="ru-RU" altLang="ru-RU" sz="1600" dirty="0">
                <a:solidFill>
                  <a:schemeClr val="tx1"/>
                </a:solidFill>
                <a:latin typeface="Didact Gothic" panose="020B0604020202020204" charset="0"/>
              </a:rPr>
              <a:t>Время защитного действия противогазов ГП-7 ГП-5 от воздействия отравляющих веществ в сравнении со стандартной </a:t>
            </a:r>
            <a:r>
              <a:rPr lang="ru-RU" altLang="ru-RU" sz="1600" dirty="0" err="1">
                <a:solidFill>
                  <a:schemeClr val="tx1"/>
                </a:solidFill>
                <a:latin typeface="Didact Gothic" panose="020B0604020202020204" charset="0"/>
              </a:rPr>
              <a:t>комлпектацией</a:t>
            </a:r>
            <a:r>
              <a:rPr lang="ru-RU" altLang="ru-RU" sz="1600" dirty="0">
                <a:solidFill>
                  <a:schemeClr val="tx1"/>
                </a:solidFill>
                <a:latin typeface="Didact Gothic" panose="020B0604020202020204" charset="0"/>
              </a:rPr>
              <a:t> (коробка ФПК) и с дополнительными патронами.</a:t>
            </a:r>
            <a:endParaRPr lang="ru-RU" sz="1600" dirty="0">
              <a:latin typeface="Didact Gothic" panose="020B06040202020202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6509" y="914477"/>
            <a:ext cx="1383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Didact Gothic" panose="020B0604020202020204" charset="0"/>
              </a:rPr>
              <a:t>ДПГ-1 и ДПГ-3</a:t>
            </a:r>
            <a:r>
              <a:rPr lang="ru-RU" altLang="ru-RU" sz="2800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  <a:endParaRPr lang="ru-RU" dirty="0">
              <a:latin typeface="Didact Gothic" panose="020B0604020202020204" charset="0"/>
            </a:endParaRPr>
          </a:p>
        </p:txBody>
      </p:sp>
      <p:pic>
        <p:nvPicPr>
          <p:cNvPr id="4" name="Picture 6" descr="p_s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021" y="1356254"/>
            <a:ext cx="6302829" cy="360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022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individualnyj_protivokhimicheskij_paket_ipp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342" y="2114848"/>
            <a:ext cx="38100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553" y="106814"/>
            <a:ext cx="7742400" cy="656400"/>
          </a:xfrm>
        </p:spPr>
        <p:txBody>
          <a:bodyPr/>
          <a:lstStyle/>
          <a:p>
            <a:r>
              <a:rPr lang="ru-RU" altLang="ko-KR" sz="3200" dirty="0">
                <a:solidFill>
                  <a:schemeClr val="tx1"/>
                </a:solidFill>
                <a:latin typeface="Didact Gothic" panose="020B0604020202020204" charset="0"/>
              </a:rPr>
              <a:t>Медицинские средства защиты </a:t>
            </a:r>
            <a:endParaRPr lang="ru-RU" sz="3200" dirty="0">
              <a:latin typeface="Didact Gothic" panose="020B06040202020202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2232" y="1056543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altLang="ru-RU" sz="1600" dirty="0">
                <a:solidFill>
                  <a:schemeClr val="tx1"/>
                </a:solidFill>
                <a:latin typeface="Didact Gothic" panose="020B0604020202020204" charset="0"/>
              </a:rPr>
              <a:t>Аптечка индивидуальная (АИ-2);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altLang="ru-RU" sz="1600" dirty="0">
                <a:solidFill>
                  <a:schemeClr val="tx1"/>
                </a:solidFill>
                <a:latin typeface="Didact Gothic" panose="020B0604020202020204" charset="0"/>
              </a:rPr>
              <a:t>Индивидуаль­ный противохимический пакет (ИПП-10)</a:t>
            </a:r>
            <a:r>
              <a:rPr lang="en-US" altLang="ru-RU" sz="1600" dirty="0">
                <a:solidFill>
                  <a:schemeClr val="tx1"/>
                </a:solidFill>
                <a:latin typeface="Didact Gothic" panose="020B0604020202020204" charset="0"/>
              </a:rPr>
              <a:t>;</a:t>
            </a:r>
            <a:r>
              <a:rPr lang="ru-RU" altLang="ru-RU" sz="1600" dirty="0">
                <a:solidFill>
                  <a:schemeClr val="tx1"/>
                </a:solidFill>
                <a:latin typeface="Didact Gothic" panose="020B0604020202020204" charset="0"/>
              </a:rPr>
              <a:t>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altLang="ru-RU" sz="1600" dirty="0">
                <a:solidFill>
                  <a:schemeClr val="tx1"/>
                </a:solidFill>
                <a:latin typeface="Didact Gothic" panose="020B0604020202020204" charset="0"/>
              </a:rPr>
              <a:t>Индивидуальный перевязоч­ный пакет.</a:t>
            </a:r>
          </a:p>
        </p:txBody>
      </p:sp>
      <p:pic>
        <p:nvPicPr>
          <p:cNvPr id="4" name="Picture 5" descr="image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50" y="2227561"/>
            <a:ext cx="3810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288162d5555eb39e0b4c948e201313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870" y="3141961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49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дзаголовок 27"/>
          <p:cNvSpPr txBox="1">
            <a:spLocks noGrp="1"/>
          </p:cNvSpPr>
          <p:nvPr>
            <p:ph type="subTitle" idx="4294967295"/>
          </p:nvPr>
        </p:nvSpPr>
        <p:spPr>
          <a:xfrm>
            <a:off x="483359" y="340790"/>
            <a:ext cx="8454572" cy="680156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27000" indent="0" algn="ctr" eaLnBrk="1" hangingPunct="1">
              <a:buNone/>
              <a:defRPr/>
            </a:pPr>
            <a:r>
              <a:rPr lang="ru-RU" sz="2800" dirty="0">
                <a:latin typeface="Corbel Light" panose="020B0303020204020204" pitchFamily="34" charset="0"/>
              </a:rPr>
              <a:t>ПОРАЖАЮЩИЕ СВОЙСТВА ЯДЕРНОГО ОРУЖИЯ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8258" y="1016870"/>
            <a:ext cx="2517114" cy="4299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Didact Gothic" panose="020B0604020202020204" charset="0"/>
              </a:rPr>
              <a:t>Ударная волна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21101" y="1627968"/>
            <a:ext cx="26053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800" dirty="0">
                <a:solidFill>
                  <a:schemeClr val="tx2"/>
                </a:solidFill>
                <a:latin typeface="Didact Gothic" panose="020B0604020202020204" charset="0"/>
              </a:rPr>
              <a:t>Область резкого сжатия среды, распространяется во всех направлениях со сверхзвуковой скоростью.</a:t>
            </a:r>
          </a:p>
        </p:txBody>
      </p:sp>
      <p:pic>
        <p:nvPicPr>
          <p:cNvPr id="2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4"/>
            <a:ext cx="5125662" cy="324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i.mycdn.me/image?id=895027241933&amp;plc=API&amp;tkn=*1ACrjrB2n5V51HaSqmueen8K8lc&amp;fn=w_4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3" y="2978028"/>
            <a:ext cx="4460176" cy="18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001657" y="0"/>
            <a:ext cx="7257" cy="51435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1101" y="878985"/>
            <a:ext cx="2438401" cy="429900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/>
                </a:solidFill>
                <a:latin typeface="Didact Gothic" panose="020B0604020202020204" charset="0"/>
              </a:rPr>
              <a:t>Световое излучение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54188" y="1606196"/>
            <a:ext cx="260531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dirty="0">
                <a:solidFill>
                  <a:schemeClr val="tx1"/>
                </a:solidFill>
                <a:latin typeface="Didact Gothic" panose="020B0604020202020204" charset="0"/>
              </a:rPr>
              <a:t>Представляет собой поток лучистой энергии, исходящий из светящейся области </a:t>
            </a:r>
            <a:r>
              <a:rPr lang="ru-RU" b="1" dirty="0">
                <a:solidFill>
                  <a:schemeClr val="tx1"/>
                </a:solidFill>
                <a:latin typeface="Didact Gothic" panose="020B0604020202020204" charset="0"/>
              </a:rPr>
              <a:t>ядерного</a:t>
            </a:r>
            <a:r>
              <a:rPr lang="ru-RU" dirty="0">
                <a:solidFill>
                  <a:schemeClr val="tx1"/>
                </a:solidFill>
                <a:latin typeface="Didact Gothic" panose="020B0604020202020204" charset="0"/>
              </a:rPr>
              <a:t> </a:t>
            </a:r>
            <a:r>
              <a:rPr lang="ru-RU" b="1" dirty="0">
                <a:solidFill>
                  <a:schemeClr val="tx1"/>
                </a:solidFill>
                <a:latin typeface="Didact Gothic" panose="020B0604020202020204" charset="0"/>
              </a:rPr>
              <a:t>взрыва</a:t>
            </a:r>
            <a:r>
              <a:rPr lang="ru-RU" dirty="0">
                <a:solidFill>
                  <a:schemeClr val="tx1"/>
                </a:solidFill>
                <a:latin typeface="Didact Gothic" panose="020B0604020202020204" charset="0"/>
              </a:rPr>
              <a:t>, и включает видимые, ультрафиолетовые и инфракрасные </a:t>
            </a:r>
            <a:r>
              <a:rPr lang="ru-RU" b="1" dirty="0">
                <a:solidFill>
                  <a:schemeClr val="tx1"/>
                </a:solidFill>
                <a:latin typeface="Didact Gothic" panose="020B0604020202020204" charset="0"/>
              </a:rPr>
              <a:t>лучи</a:t>
            </a:r>
            <a:r>
              <a:rPr lang="ru-RU" dirty="0">
                <a:solidFill>
                  <a:schemeClr val="tx1"/>
                </a:solidFill>
                <a:latin typeface="Didact Gothic" panose="020B0604020202020204" charset="0"/>
              </a:rPr>
              <a:t>. Оно вызывает ожоги кожи и поражение глаз у незащищенных людей и животных, массовые пожары.</a:t>
            </a:r>
            <a:endParaRPr lang="ru-RU" altLang="ru-RU" sz="1800" dirty="0">
              <a:solidFill>
                <a:schemeClr val="tx1"/>
              </a:solidFill>
              <a:latin typeface="Didact Gothic" panose="020B06040202020202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" y="13219"/>
            <a:ext cx="5766341" cy="32435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9797" y="3483633"/>
            <a:ext cx="51691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Didact Gothic" panose="020B0604020202020204" charset="0"/>
              </a:rPr>
              <a:t>Световое излучение, падающее на объект, частично поглощается, частично отражается, а если объект пропускает излучение, то частично проходит сквозь него. Поглощенная световая энергия преобразуется в тепловую, вызывает нагрев, воспламенение или разрушение объекта.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001657" y="0"/>
            <a:ext cx="7257" cy="51435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803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lide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8" y="0"/>
            <a:ext cx="3048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390409" y="1108803"/>
            <a:ext cx="2294982" cy="1632300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Проникающая радиация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90409" y="2315027"/>
            <a:ext cx="2496456" cy="2090057"/>
          </a:xfrm>
        </p:spPr>
        <p:txBody>
          <a:bodyPr/>
          <a:lstStyle/>
          <a:p>
            <a:pPr algn="l"/>
            <a:r>
              <a:rPr lang="ru-RU" altLang="ru-RU" sz="1400" dirty="0">
                <a:latin typeface="Didact Gothic" panose="020B0604020202020204" charset="0"/>
              </a:rPr>
              <a:t>Гамма излучение и поток нейтронов испускаемых в окружающую среду из зоны ядерного взрыва. Время действия проникающей радиации не превышает 10-15 сек. В 2 раза ослабляет интенсивность гамма излучения: бетон-10 см, грунт-14 см, древесина 30 см, свинец-2 см.</a:t>
            </a:r>
            <a:br>
              <a:rPr lang="ru-RU" altLang="ru-RU" sz="1400" dirty="0">
                <a:latin typeface="Didact Gothic" panose="020B0604020202020204" charset="0"/>
              </a:rPr>
            </a:br>
            <a:endParaRPr lang="ru-RU" sz="1400" dirty="0">
              <a:latin typeface="Didact Gothic" panose="020B0604020202020204" charset="0"/>
            </a:endParaRPr>
          </a:p>
        </p:txBody>
      </p:sp>
      <p:pic>
        <p:nvPicPr>
          <p:cNvPr id="4" name="Объект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086" y="2315027"/>
            <a:ext cx="4463143" cy="251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49" y="365121"/>
            <a:ext cx="24860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001657" y="0"/>
            <a:ext cx="7257" cy="51435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323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030685" y="344599"/>
            <a:ext cx="2618420" cy="1632300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chemeClr val="tx1"/>
                </a:solidFill>
              </a:rPr>
              <a:t>Радиоактивное заражение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1667" y="1160749"/>
            <a:ext cx="2496456" cy="2090057"/>
          </a:xfrm>
        </p:spPr>
        <p:txBody>
          <a:bodyPr/>
          <a:lstStyle/>
          <a:p>
            <a:pPr algn="l"/>
            <a:r>
              <a:rPr lang="ru-RU" altLang="ru-RU" sz="1400" dirty="0">
                <a:latin typeface="Didact Gothic" panose="020B0604020202020204" charset="0"/>
              </a:rPr>
              <a:t>Возникает в результате выпадения  радиоактивных веществ из облака ядерного взрыва во время его движения. Радиоактивное заражение характеризуется уровнем радиации (Р/ч).</a:t>
            </a:r>
            <a:br>
              <a:rPr lang="ru-RU" altLang="ru-RU" sz="1400" dirty="0">
                <a:latin typeface="Didact Gothic" panose="020B0604020202020204" charset="0"/>
              </a:rPr>
            </a:br>
            <a:r>
              <a:rPr lang="ru-RU" altLang="ru-RU" sz="1400" dirty="0"/>
              <a:t/>
            </a:r>
            <a:br>
              <a:rPr lang="ru-RU" altLang="ru-RU" sz="1400" dirty="0"/>
            </a:br>
            <a:endParaRPr lang="ru-RU" sz="1400" dirty="0"/>
          </a:p>
        </p:txBody>
      </p:sp>
      <p:pic>
        <p:nvPicPr>
          <p:cNvPr id="7" name="Picture 5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25" y="1160749"/>
            <a:ext cx="4577532" cy="250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1"/>
          <p:cNvSpPr txBox="1">
            <a:spLocks/>
          </p:cNvSpPr>
          <p:nvPr/>
        </p:nvSpPr>
        <p:spPr>
          <a:xfrm>
            <a:off x="6123619" y="2793049"/>
            <a:ext cx="2618420" cy="110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3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180975" indent="0" algn="l"/>
            <a:r>
              <a:rPr lang="ru-RU" altLang="ru-RU" dirty="0">
                <a:solidFill>
                  <a:schemeClr val="tx1"/>
                </a:solidFill>
              </a:rPr>
              <a:t>Вторичные поражающие факторы: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1657" y="4066956"/>
            <a:ext cx="42018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Didact Gothic" panose="020B0604020202020204" charset="0"/>
              </a:rPr>
              <a:t>Аварии, взрывы, пожары, затопления.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001657" y="0"/>
            <a:ext cx="7257" cy="51435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056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Introduction</a:t>
            </a:r>
            <a:endParaRPr dirty="0"/>
          </a:p>
        </p:txBody>
      </p:sp>
      <p:sp>
        <p:nvSpPr>
          <p:cNvPr id="7" name="Google Shape;242;p41"/>
          <p:cNvSpPr txBox="1">
            <a:spLocks noGrp="1"/>
          </p:cNvSpPr>
          <p:nvPr>
            <p:ph type="subTitle" idx="1"/>
          </p:nvPr>
        </p:nvSpPr>
        <p:spPr>
          <a:xfrm>
            <a:off x="73588" y="2661136"/>
            <a:ext cx="2853069" cy="410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altLang="ru-RU" b="1" u="sng" dirty="0"/>
              <a:t>Очаг ядерного поражения-</a:t>
            </a:r>
            <a:r>
              <a:rPr lang="ru-RU" altLang="ru-RU" b="1" dirty="0"/>
              <a:t> </a:t>
            </a:r>
            <a:r>
              <a:rPr lang="ru-RU" altLang="ru-RU" dirty="0"/>
              <a:t>территория подверженная воздействию поражающих факторов ядерного взрыва с массовым поражением людей с/х животных и разрушениями зданий и сооружений.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57" y="0"/>
            <a:ext cx="5834743" cy="47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s://i.ytimg.com/vi/uu_qYUc5gWo/maxres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30" y="512446"/>
            <a:ext cx="2482799" cy="13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36915" y="197557"/>
            <a:ext cx="5953757" cy="2149500"/>
          </a:xfrm>
        </p:spPr>
        <p:txBody>
          <a:bodyPr/>
          <a:lstStyle/>
          <a:p>
            <a:pPr marL="127000" indent="0" algn="l">
              <a:buNone/>
            </a:pPr>
            <a:r>
              <a:rPr lang="ru-RU" altLang="ko-KR" b="1" dirty="0"/>
              <a:t>Химическое оружие -</a:t>
            </a:r>
            <a:r>
              <a:rPr lang="ru-RU" altLang="ko-KR" dirty="0"/>
              <a:t> ОМП, поражающее действие которого основано на токсических свойствах хим. веществ и представляет собой боеприпасы, </a:t>
            </a:r>
            <a:r>
              <a:rPr lang="ru-RU" altLang="ko-KR" dirty="0" smtClean="0"/>
              <a:t>снаряженные.</a:t>
            </a:r>
            <a:r>
              <a:rPr lang="ru-RU" altLang="ko-KR" dirty="0"/>
              <a:t/>
            </a:r>
            <a:br>
              <a:rPr lang="ru-RU" altLang="ko-KR" dirty="0"/>
            </a:br>
            <a:r>
              <a:rPr lang="ru-RU" altLang="ko-KR" dirty="0"/>
              <a:t/>
            </a:r>
            <a:br>
              <a:rPr lang="ru-RU" altLang="ko-KR" dirty="0"/>
            </a:br>
            <a:endParaRPr lang="ru-RU" altLang="ru-RU" dirty="0"/>
          </a:p>
          <a:p>
            <a:pPr marL="127000" indent="0">
              <a:buNone/>
            </a:pPr>
            <a:endParaRPr lang="ru-RU" dirty="0"/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93" y="1662972"/>
            <a:ext cx="4425407" cy="331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516743" y="1429658"/>
            <a:ext cx="6110514" cy="1451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Darkle Slideshow by Slidesgo">
  <a:themeElements>
    <a:clrScheme name="Simple Light">
      <a:dk1>
        <a:srgbClr val="FFFFFF"/>
      </a:dk1>
      <a:lt1>
        <a:srgbClr val="000000"/>
      </a:lt1>
      <a:dk2>
        <a:srgbClr val="434343"/>
      </a:dk2>
      <a:lt2>
        <a:srgbClr val="FFFFFF"/>
      </a:lt2>
      <a:accent1>
        <a:srgbClr val="A3896F"/>
      </a:accent1>
      <a:accent2>
        <a:srgbClr val="C9B18E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728</Words>
  <Application>Microsoft Office PowerPoint</Application>
  <PresentationFormat>Экран (16:9)</PresentationFormat>
  <Paragraphs>143</Paragraphs>
  <Slides>26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맑은 고딕</vt:lpstr>
      <vt:lpstr>Snap ITC</vt:lpstr>
      <vt:lpstr>Arial</vt:lpstr>
      <vt:lpstr>Didact Gothic</vt:lpstr>
      <vt:lpstr>Muli</vt:lpstr>
      <vt:lpstr>Roboto</vt:lpstr>
      <vt:lpstr>DM Serif Display</vt:lpstr>
      <vt:lpstr>Wingdings</vt:lpstr>
      <vt:lpstr>Corbel Light</vt:lpstr>
      <vt:lpstr>Darkle Slideshow by Slidesgo</vt:lpstr>
      <vt:lpstr>Оружие массового поражения</vt:lpstr>
      <vt:lpstr>Презентация PowerPoint</vt:lpstr>
      <vt:lpstr>Презентация PowerPoint</vt:lpstr>
      <vt:lpstr>Ударная волна</vt:lpstr>
      <vt:lpstr>Световое излучение</vt:lpstr>
      <vt:lpstr>Гамма излучение и поток нейтронов испускаемых в окружающую среду из зоны ядерного взрыва. Время действия проникающей радиации не превышает 10-15 сек. В 2 раза ослабляет интенсивность гамма излучения: бетон-10 см, грунт-14 см, древесина 30 см, свинец-2 см. </vt:lpstr>
      <vt:lpstr>Возникает в результате выпадения  радиоактивных веществ из облака ядерного взрыва во время его движения. Радиоактивное заражение характеризуется уровнем радиации (Р/ч).  </vt:lpstr>
      <vt:lpstr>Introduction</vt:lpstr>
      <vt:lpstr>Презентация PowerPoint</vt:lpstr>
      <vt:lpstr>Виды отравляющих веществ</vt:lpstr>
      <vt:lpstr>Презентация PowerPoint</vt:lpstr>
      <vt:lpstr>Защита населения от оружия массового поражения</vt:lpstr>
      <vt:lpstr>Презентация PowerPoint</vt:lpstr>
      <vt:lpstr>Презентация PowerPoint</vt:lpstr>
      <vt:lpstr>Способы защиты от оружия массового поражения</vt:lpstr>
      <vt:lpstr>Презентация PowerPoint</vt:lpstr>
      <vt:lpstr>Презентация PowerPoint</vt:lpstr>
      <vt:lpstr>Презентация PowerPoint</vt:lpstr>
      <vt:lpstr>Способы защиты от оружия массового поражения</vt:lpstr>
      <vt:lpstr>ПРОТИВОГАЗЫ</vt:lpstr>
      <vt:lpstr>РЕСПИРАТОРЫ</vt:lpstr>
      <vt:lpstr>ПРОСТЕЙШИЕ СРЕДСТВА</vt:lpstr>
      <vt:lpstr>Определение размера шлем-маски противогаза</vt:lpstr>
      <vt:lpstr>Презентация PowerPoint</vt:lpstr>
      <vt:lpstr>Время защитного действия противогазов ГП-7 ГП-5 от воздействия отравляющих веществ в сравнении со стандартной комлпектацией (коробка ФПК) и с дополнительными патронами.</vt:lpstr>
      <vt:lpstr>Медицинские средства защиты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Оружие массового поражения</dc:title>
  <dc:creator>Золотницина Дарья</dc:creator>
  <cp:lastModifiedBy>Анатолий</cp:lastModifiedBy>
  <cp:revision>23</cp:revision>
  <dcterms:modified xsi:type="dcterms:W3CDTF">2022-08-08T07:45:12Z</dcterms:modified>
</cp:coreProperties>
</file>